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63" r:id="rId9"/>
    <p:sldId id="265" r:id="rId10"/>
    <p:sldId id="264" r:id="rId11"/>
    <p:sldId id="266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pdf/2003.08934.pdf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hyperlink" Target="https://arxiv.org/pdf/2003.08934.pdf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research/Replica-Dataset" TargetMode="External"/><Relationship Id="rId3" Type="http://schemas.microsoft.com/office/2007/relationships/media" Target="../media/media2.mov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ov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4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hyperlink" Target="https://github.com/bmild/nerf/blob/master/tiny_nerf.ipynb" TargetMode="External"/><Relationship Id="rId5" Type="http://schemas.microsoft.com/office/2007/relationships/media" Target="../media/media5.mp4"/><Relationship Id="rId10" Type="http://schemas.openxmlformats.org/officeDocument/2006/relationships/image" Target="../media/image12.png"/><Relationship Id="rId4" Type="http://schemas.openxmlformats.org/officeDocument/2006/relationships/video" Target="../media/media4.mp4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RF - Neural Radiance Field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NeRF - Neural Radiance Fields</a:t>
            </a:r>
          </a:p>
        </p:txBody>
      </p:sp>
      <p:sp>
        <p:nvSpPr>
          <p:cNvPr id="120" name="Jovan Dmitrović / Jovan Bubonja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Jovan Dmitrović / Jovan Bubonja</a:t>
            </a:r>
          </a:p>
        </p:txBody>
      </p:sp>
      <p:pic>
        <p:nvPicPr>
          <p:cNvPr id="121" name="logo_huab34e3a76f4e264cb1a9fbbb10d2d632_42520_128x128_fit_mitchellnetravali_3.png" descr="logo_huab34e3a76f4e264cb1a9fbbb10d2d632_42520_128x128_fit_mitchellnetravali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196" y="685800"/>
            <a:ext cx="1524001" cy="162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hank you!"/>
          <p:cNvSpPr txBox="1"/>
          <p:nvPr/>
        </p:nvSpPr>
        <p:spPr>
          <a:xfrm>
            <a:off x="16660820" y="6191151"/>
            <a:ext cx="501098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rPr lang="en-US" dirty="0"/>
              <a:t>Questions ?</a:t>
            </a:r>
            <a:endParaRPr dirty="0"/>
          </a:p>
        </p:txBody>
      </p:sp>
      <p:pic>
        <p:nvPicPr>
          <p:cNvPr id="174" name="og-image_hua957cd66a879a032c740b2c440135474_53372_1200x1200_fit_mitchellnetravali_3.png" descr="og-image_hua957cd66a879a032c740b2c440135474_53372_1200x1200_fit_mitchellnetravali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238" y="0"/>
            <a:ext cx="13716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hank you!"/>
          <p:cNvSpPr txBox="1"/>
          <p:nvPr/>
        </p:nvSpPr>
        <p:spPr>
          <a:xfrm>
            <a:off x="16636724" y="6216648"/>
            <a:ext cx="5059173" cy="12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rPr dirty="0"/>
              <a:t>Thank you!</a:t>
            </a:r>
          </a:p>
        </p:txBody>
      </p:sp>
      <p:pic>
        <p:nvPicPr>
          <p:cNvPr id="174" name="og-image_hua957cd66a879a032c740b2c440135474_53372_1200x1200_fit_mitchellnetravali_3.png" descr="og-image_hua957cd66a879a032c740b2c440135474_53372_1200x1200_fit_mitchellnetravali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238" y="0"/>
            <a:ext cx="13716001" cy="1371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743049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5e700ef6067b43821ed52768_pipeline_website-01.png" descr="5e700ef6067b43821ed52768_pipeline_websit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8" y="2311400"/>
            <a:ext cx="15886570" cy="504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Screenshot 2022-08-07 at 23.47.48.png" descr="Screenshot 2022-08-07 at 23.47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2678" y="2967261"/>
            <a:ext cx="7029564" cy="411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2"/>
          <p:cNvSpPr txBox="1"/>
          <p:nvPr/>
        </p:nvSpPr>
        <p:spPr>
          <a:xfrm>
            <a:off x="21497278" y="12534056"/>
            <a:ext cx="1889836" cy="54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2</a:t>
            </a:r>
          </a:p>
        </p:txBody>
      </p:sp>
      <p:sp>
        <p:nvSpPr>
          <p:cNvPr id="136" name="High level idea"/>
          <p:cNvSpPr txBox="1"/>
          <p:nvPr/>
        </p:nvSpPr>
        <p:spPr>
          <a:xfrm>
            <a:off x="8997442" y="857248"/>
            <a:ext cx="6389117" cy="12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High level idea</a:t>
            </a:r>
          </a:p>
        </p:txBody>
      </p:sp>
      <p:pic>
        <p:nvPicPr>
          <p:cNvPr id="137" name="logo_huab34e3a76f4e264cb1a9fbbb10d2d632_42520_128x128_fit_mitchellnetravali_3.png" descr="logo_huab34e3a76f4e264cb1a9fbbb10d2d632_42520_128x128_fit_mitchellnetravali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196" y="685800"/>
            <a:ext cx="1524001" cy="162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C9630-8468-BE82-A105-08644BE4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10" y="7308465"/>
            <a:ext cx="11965070" cy="4953691"/>
          </a:xfrm>
          <a:prstGeom prst="rect">
            <a:avLst/>
          </a:prstGeom>
        </p:spPr>
      </p:pic>
      <p:sp>
        <p:nvSpPr>
          <p:cNvPr id="12" name="NeRF: Representing Scenes as Neural Radiance Fields for View Synthesis">
            <a:extLst>
              <a:ext uri="{FF2B5EF4-FFF2-40B4-BE49-F238E27FC236}">
                <a16:creationId xmlns:a16="http://schemas.microsoft.com/office/drawing/2014/main" id="{31B8A762-B43D-30B5-38E4-9385E4928B9C}"/>
              </a:ext>
            </a:extLst>
          </p:cNvPr>
          <p:cNvSpPr txBox="1"/>
          <p:nvPr/>
        </p:nvSpPr>
        <p:spPr>
          <a:xfrm>
            <a:off x="5997321" y="12527706"/>
            <a:ext cx="12389359" cy="55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  <a:latin typeface="CMU Serif Roman Slanted"/>
                <a:ea typeface="CMU Serif Roman Slanted"/>
                <a:cs typeface="CMU Serif Roman Slanted"/>
                <a:sym typeface="CMU Serif Roman Slanted"/>
                <a:hlinkClick r:id="rId6"/>
              </a:defRPr>
            </a:lvl1pPr>
          </a:lstStyle>
          <a:p>
            <a:pPr>
              <a:defRPr u="none"/>
            </a:pPr>
            <a:r>
              <a:rPr u="sng" dirty="0" err="1">
                <a:hlinkClick r:id="rId6"/>
              </a:rPr>
              <a:t>NeRF</a:t>
            </a:r>
            <a:r>
              <a:rPr u="sng" dirty="0">
                <a:hlinkClick r:id="rId6"/>
              </a:rPr>
              <a:t>: Representing Scenes as Neural Radiance Fields for View Synthesis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Model       Classic MLP…"/>
          <p:cNvSpPr txBox="1"/>
          <p:nvPr/>
        </p:nvSpPr>
        <p:spPr>
          <a:xfrm>
            <a:off x="2197785" y="3511462"/>
            <a:ext cx="2100641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spcBef>
                <a:spcPts val="7400"/>
              </a:spcBef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dirty="0"/>
              <a:t>Model       Classic MLP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Equation"/>
              <p:cNvSpPr txBox="1"/>
              <p:nvPr/>
            </p:nvSpPr>
            <p:spPr>
              <a:xfrm>
                <a:off x="5188789" y="5559528"/>
                <a:ext cx="3286219" cy="6322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5600" dirty="0"/>
              </a:p>
            </p:txBody>
          </p:sp>
        </mc:Choice>
        <mc:Fallback>
          <p:sp>
            <p:nvSpPr>
              <p:cNvPr id="12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789" y="5559528"/>
                <a:ext cx="3286219" cy="632258"/>
              </a:xfrm>
              <a:prstGeom prst="rect">
                <a:avLst/>
              </a:prstGeom>
              <a:blipFill>
                <a:blip r:embed="rId2"/>
                <a:stretch>
                  <a:fillRect r="-12059" b="-336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Equation"/>
              <p:cNvSpPr txBox="1"/>
              <p:nvPr/>
            </p:nvSpPr>
            <p:spPr>
              <a:xfrm>
                <a:off x="5833651" y="7513525"/>
                <a:ext cx="2142135" cy="6066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𝑅𝐺𝐵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5600" dirty="0"/>
              </a:p>
            </p:txBody>
          </p:sp>
        </mc:Choice>
        <mc:Fallback>
          <p:sp>
            <p:nvSpPr>
              <p:cNvPr id="12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651" y="7513525"/>
                <a:ext cx="2142135" cy="606655"/>
              </a:xfrm>
              <a:prstGeom prst="rect">
                <a:avLst/>
              </a:prstGeom>
              <a:blipFill>
                <a:blip r:embed="rId3"/>
                <a:stretch>
                  <a:fillRect r="-9117" b="-4040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Equation"/>
              <p:cNvSpPr txBox="1"/>
              <p:nvPr/>
            </p:nvSpPr>
            <p:spPr>
              <a:xfrm>
                <a:off x="4546746" y="9126225"/>
                <a:ext cx="16308489" cy="20864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ar-AE" sz="5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ar-AE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ar-AE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5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5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  <m:r>
                                    <a:rPr lang="ar-AE" sz="5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5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5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5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ar-AE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56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ar-AE" sz="5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sz="5600" dirty="0"/>
              </a:p>
            </p:txBody>
          </p:sp>
        </mc:Choice>
        <mc:Fallback>
          <p:sp>
            <p:nvSpPr>
              <p:cNvPr id="12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746" y="9126225"/>
                <a:ext cx="16308489" cy="2086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Problem setup"/>
          <p:cNvSpPr txBox="1"/>
          <p:nvPr/>
        </p:nvSpPr>
        <p:spPr>
          <a:xfrm>
            <a:off x="9005062" y="857248"/>
            <a:ext cx="6373877" cy="12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Problem setup</a:t>
            </a:r>
          </a:p>
        </p:txBody>
      </p:sp>
      <p:sp>
        <p:nvSpPr>
          <p:cNvPr id="128" name="NeRF: Representing Scenes as Neural Radiance Fields for View Synthesis"/>
          <p:cNvSpPr txBox="1"/>
          <p:nvPr/>
        </p:nvSpPr>
        <p:spPr>
          <a:xfrm>
            <a:off x="5997321" y="12527706"/>
            <a:ext cx="12389359" cy="55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  <a:latin typeface="CMU Serif Roman Slanted"/>
                <a:ea typeface="CMU Serif Roman Slanted"/>
                <a:cs typeface="CMU Serif Roman Slanted"/>
                <a:sym typeface="CMU Serif Roman Slanted"/>
                <a:hlinkClick r:id="rId5"/>
              </a:defRPr>
            </a:lvl1pPr>
          </a:lstStyle>
          <a:p>
            <a:pPr>
              <a:defRPr u="none"/>
            </a:pPr>
            <a:r>
              <a:rPr u="sng" dirty="0" err="1">
                <a:hlinkClick r:id="rId5"/>
              </a:rPr>
              <a:t>NeRF</a:t>
            </a:r>
            <a:r>
              <a:rPr u="sng" dirty="0">
                <a:hlinkClick r:id="rId5"/>
              </a:rPr>
              <a:t>: Representing Scenes as Neural Radiance Fields for View Synthesis</a:t>
            </a:r>
          </a:p>
        </p:txBody>
      </p:sp>
      <p:sp>
        <p:nvSpPr>
          <p:cNvPr id="129" name="1"/>
          <p:cNvSpPr txBox="1"/>
          <p:nvPr/>
        </p:nvSpPr>
        <p:spPr>
          <a:xfrm>
            <a:off x="21497278" y="12534056"/>
            <a:ext cx="1889836" cy="54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1</a:t>
            </a:r>
          </a:p>
        </p:txBody>
      </p:sp>
      <p:pic>
        <p:nvPicPr>
          <p:cNvPr id="130" name="logo_huab34e3a76f4e264cb1a9fbbb10d2d632_42520_128x128_fit_mitchellnetravali_3.png" descr="logo_huab34e3a76f4e264cb1a9fbbb10d2d632_42520_128x128_fit_mitchellnetravali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0196" y="685800"/>
            <a:ext cx="15240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Model       Classic MLP…">
            <a:extLst>
              <a:ext uri="{FF2B5EF4-FFF2-40B4-BE49-F238E27FC236}">
                <a16:creationId xmlns:a16="http://schemas.microsoft.com/office/drawing/2014/main" id="{410AFF79-C323-CB93-9471-6955C0992B0E}"/>
              </a:ext>
            </a:extLst>
          </p:cNvPr>
          <p:cNvSpPr txBox="1"/>
          <p:nvPr/>
        </p:nvSpPr>
        <p:spPr>
          <a:xfrm>
            <a:off x="2197785" y="5543113"/>
            <a:ext cx="2142135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spcBef>
                <a:spcPts val="7400"/>
              </a:spcBef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lang="en-US" dirty="0"/>
              <a:t>Input</a:t>
            </a:r>
            <a:endParaRPr dirty="0"/>
          </a:p>
        </p:txBody>
      </p:sp>
      <p:sp>
        <p:nvSpPr>
          <p:cNvPr id="13" name="Model       Classic MLP…">
            <a:extLst>
              <a:ext uri="{FF2B5EF4-FFF2-40B4-BE49-F238E27FC236}">
                <a16:creationId xmlns:a16="http://schemas.microsoft.com/office/drawing/2014/main" id="{CF494DF7-1140-0AED-27C2-A17BA9965D3A}"/>
              </a:ext>
            </a:extLst>
          </p:cNvPr>
          <p:cNvSpPr txBox="1"/>
          <p:nvPr/>
        </p:nvSpPr>
        <p:spPr>
          <a:xfrm>
            <a:off x="9395757" y="5559528"/>
            <a:ext cx="14221704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spcBef>
                <a:spcPts val="7400"/>
              </a:spcBef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lang="en-US" dirty="0"/>
              <a:t>5D vector – spatial coordinates &amp; viewing angles</a:t>
            </a:r>
            <a:endParaRPr dirty="0"/>
          </a:p>
        </p:txBody>
      </p:sp>
      <p:sp>
        <p:nvSpPr>
          <p:cNvPr id="14" name="Model       Classic MLP…">
            <a:extLst>
              <a:ext uri="{FF2B5EF4-FFF2-40B4-BE49-F238E27FC236}">
                <a16:creationId xmlns:a16="http://schemas.microsoft.com/office/drawing/2014/main" id="{8D3A9133-FCE6-1D41-53A0-2CE5F9D16910}"/>
              </a:ext>
            </a:extLst>
          </p:cNvPr>
          <p:cNvSpPr txBox="1"/>
          <p:nvPr/>
        </p:nvSpPr>
        <p:spPr>
          <a:xfrm>
            <a:off x="2197784" y="7513525"/>
            <a:ext cx="267279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spcBef>
                <a:spcPts val="7400"/>
              </a:spcBef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lang="en-US" dirty="0"/>
              <a:t>Output</a:t>
            </a:r>
            <a:endParaRPr dirty="0"/>
          </a:p>
        </p:txBody>
      </p:sp>
      <p:sp>
        <p:nvSpPr>
          <p:cNvPr id="15" name="Model       Classic MLP…">
            <a:extLst>
              <a:ext uri="{FF2B5EF4-FFF2-40B4-BE49-F238E27FC236}">
                <a16:creationId xmlns:a16="http://schemas.microsoft.com/office/drawing/2014/main" id="{C01C5142-0E39-A81A-8371-554B0F69B432}"/>
              </a:ext>
            </a:extLst>
          </p:cNvPr>
          <p:cNvSpPr txBox="1"/>
          <p:nvPr/>
        </p:nvSpPr>
        <p:spPr>
          <a:xfrm>
            <a:off x="9395757" y="7540805"/>
            <a:ext cx="1131782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spcBef>
                <a:spcPts val="7400"/>
              </a:spcBef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lang="en-US" dirty="0"/>
              <a:t>2D vector – color &amp; occupancy</a:t>
            </a:r>
            <a:endParaRPr dirty="0"/>
          </a:p>
        </p:txBody>
      </p:sp>
      <p:sp>
        <p:nvSpPr>
          <p:cNvPr id="16" name="Model       Classic MLP…">
            <a:extLst>
              <a:ext uri="{FF2B5EF4-FFF2-40B4-BE49-F238E27FC236}">
                <a16:creationId xmlns:a16="http://schemas.microsoft.com/office/drawing/2014/main" id="{03D681C4-3384-9332-DC57-9905A19B0700}"/>
              </a:ext>
            </a:extLst>
          </p:cNvPr>
          <p:cNvSpPr txBox="1"/>
          <p:nvPr/>
        </p:nvSpPr>
        <p:spPr>
          <a:xfrm>
            <a:off x="2197785" y="9577713"/>
            <a:ext cx="2142135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spcBef>
                <a:spcPts val="7400"/>
              </a:spcBef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lang="en-US" dirty="0"/>
              <a:t>Loss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26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3"/>
          <p:cNvSpPr txBox="1"/>
          <p:nvPr/>
        </p:nvSpPr>
        <p:spPr>
          <a:xfrm>
            <a:off x="21497278" y="12534056"/>
            <a:ext cx="1889836" cy="54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3</a:t>
            </a:r>
          </a:p>
        </p:txBody>
      </p:sp>
      <p:sp>
        <p:nvSpPr>
          <p:cNvPr id="140" name="Project plan"/>
          <p:cNvSpPr txBox="1"/>
          <p:nvPr/>
        </p:nvSpPr>
        <p:spPr>
          <a:xfrm>
            <a:off x="9503409" y="857248"/>
            <a:ext cx="5377181" cy="12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Project plan</a:t>
            </a:r>
          </a:p>
        </p:txBody>
      </p:sp>
      <p:sp>
        <p:nvSpPr>
          <p:cNvPr id="141" name="Plug and play…"/>
          <p:cNvSpPr txBox="1"/>
          <p:nvPr/>
        </p:nvSpPr>
        <p:spPr>
          <a:xfrm>
            <a:off x="3273955" y="3229990"/>
            <a:ext cx="17836088" cy="5437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40833" indent="-740833" algn="l">
              <a:spcBef>
                <a:spcPts val="2000"/>
              </a:spcBef>
              <a:buSzPct val="95000"/>
              <a:buChar char="•"/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dirty="0"/>
              <a:t>Plug and play</a:t>
            </a:r>
          </a:p>
          <a:p>
            <a:pPr marL="740833" indent="-740833" algn="l">
              <a:spcBef>
                <a:spcPts val="2000"/>
              </a:spcBef>
              <a:buSzPct val="95000"/>
              <a:buChar char="•"/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dirty="0"/>
              <a:t>Get to know the code</a:t>
            </a:r>
            <a:endParaRPr lang="en-US" dirty="0"/>
          </a:p>
          <a:p>
            <a:pPr marL="740833" indent="-740833" algn="l">
              <a:spcBef>
                <a:spcPts val="2000"/>
              </a:spcBef>
              <a:buSzPct val="95000"/>
              <a:buChar char="•"/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lang="en-US" dirty="0"/>
              <a:t>Writing our own code</a:t>
            </a:r>
            <a:endParaRPr dirty="0"/>
          </a:p>
          <a:p>
            <a:pPr marL="740833" indent="-740833" algn="l">
              <a:spcBef>
                <a:spcPts val="2000"/>
              </a:spcBef>
              <a:buSzPct val="95000"/>
              <a:buChar char="•"/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dirty="0"/>
              <a:t>Try with other datasets</a:t>
            </a:r>
          </a:p>
          <a:p>
            <a:pPr marL="740833" indent="-740833" algn="l">
              <a:spcBef>
                <a:spcPts val="2000"/>
              </a:spcBef>
              <a:buSzPct val="95000"/>
              <a:buChar char="•"/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dirty="0"/>
              <a:t>Create a custom scene</a:t>
            </a:r>
          </a:p>
        </p:txBody>
      </p:sp>
      <p:sp>
        <p:nvSpPr>
          <p:cNvPr id="142" name="https://github.com/bmild/nerf"/>
          <p:cNvSpPr txBox="1"/>
          <p:nvPr/>
        </p:nvSpPr>
        <p:spPr>
          <a:xfrm>
            <a:off x="9548240" y="9757414"/>
            <a:ext cx="5287519" cy="55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>
                    <a:lumOff val="-13575"/>
                  </a:schemeClr>
                </a:solidFill>
                <a:latin typeface="CMU Serif Roman Slanted"/>
                <a:ea typeface="CMU Serif Roman Slanted"/>
                <a:cs typeface="CMU Serif Roman Slanted"/>
                <a:sym typeface="CMU Serif Roman Slanted"/>
              </a:defRPr>
            </a:lvl1pPr>
          </a:lstStyle>
          <a:p>
            <a:r>
              <a:t>https://github.com/bmild/nerf</a:t>
            </a:r>
          </a:p>
        </p:txBody>
      </p:sp>
      <p:sp>
        <p:nvSpPr>
          <p:cNvPr id="143" name="https://github.com/Harry-Zhi/semantic_nerf"/>
          <p:cNvSpPr txBox="1"/>
          <p:nvPr/>
        </p:nvSpPr>
        <p:spPr>
          <a:xfrm>
            <a:off x="8324659" y="10462380"/>
            <a:ext cx="7734682" cy="558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>
                    <a:lumOff val="-13575"/>
                  </a:schemeClr>
                </a:solidFill>
                <a:latin typeface="CMU Serif Roman Slanted"/>
                <a:ea typeface="CMU Serif Roman Slanted"/>
                <a:cs typeface="CMU Serif Roman Slanted"/>
                <a:sym typeface="CMU Serif Roman Slanted"/>
              </a:defRPr>
            </a:lvl1pPr>
          </a:lstStyle>
          <a:p>
            <a:r>
              <a:t>https://github.com/Harry-Zhi/semantic_nerf</a:t>
            </a:r>
          </a:p>
        </p:txBody>
      </p:sp>
      <p:sp>
        <p:nvSpPr>
          <p:cNvPr id="144" name="https://github.com/Fyusion/LLFF"/>
          <p:cNvSpPr txBox="1"/>
          <p:nvPr/>
        </p:nvSpPr>
        <p:spPr>
          <a:xfrm>
            <a:off x="9216961" y="11167347"/>
            <a:ext cx="5950078" cy="55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1">
                    <a:lumOff val="-13575"/>
                  </a:schemeClr>
                </a:solidFill>
                <a:latin typeface="CMU Serif Roman Slanted"/>
                <a:ea typeface="CMU Serif Roman Slanted"/>
                <a:cs typeface="CMU Serif Roman Slanted"/>
                <a:sym typeface="CMU Serif Roman Slanted"/>
              </a:defRPr>
            </a:lvl1pPr>
          </a:lstStyle>
          <a:p>
            <a:r>
              <a:t>https://github.com/Fyusion/LLFF</a:t>
            </a:r>
          </a:p>
        </p:txBody>
      </p:sp>
      <p:pic>
        <p:nvPicPr>
          <p:cNvPr id="145" name="logo_huab34e3a76f4e264cb1a9fbbb10d2d632_42520_128x128_fit_mitchellnetravali_3.png" descr="logo_huab34e3a76f4e264cb1a9fbbb10d2d632_42520_128x128_fit_mitchellnetravali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196" y="685800"/>
            <a:ext cx="1524001" cy="162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video_room0_final.mp4" descr="video_room0_final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55340" y="3572181"/>
            <a:ext cx="9467093" cy="710032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4"/>
          <p:cNvSpPr txBox="1"/>
          <p:nvPr/>
        </p:nvSpPr>
        <p:spPr>
          <a:xfrm>
            <a:off x="21497278" y="12534056"/>
            <a:ext cx="1889836" cy="54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4</a:t>
            </a:r>
          </a:p>
        </p:txBody>
      </p:sp>
      <p:pic>
        <p:nvPicPr>
          <p:cNvPr id="152" name="Untitled.mov" descr="Untitled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1567" y="3560327"/>
            <a:ext cx="9467094" cy="711217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https://github.com/facebookresearch/Replica-Dataset"/>
          <p:cNvSpPr txBox="1"/>
          <p:nvPr/>
        </p:nvSpPr>
        <p:spPr>
          <a:xfrm>
            <a:off x="7620952" y="12527706"/>
            <a:ext cx="9142096" cy="55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  <a:latin typeface="CMU Serif Roman Slanted"/>
                <a:ea typeface="CMU Serif Roman Slanted"/>
                <a:cs typeface="CMU Serif Roman Slanted"/>
                <a:sym typeface="CMU Serif Roman Slanted"/>
                <a:hlinkClick r:id="rId8"/>
              </a:defRPr>
            </a:lvl1pPr>
          </a:lstStyle>
          <a:p>
            <a:pPr>
              <a:defRPr u="none"/>
            </a:pPr>
            <a:r>
              <a:rPr u="sng">
                <a:hlinkClick r:id="rId8"/>
              </a:rPr>
              <a:t>https://github.com/facebookresearch/Replica-Dataset</a:t>
            </a:r>
          </a:p>
        </p:txBody>
      </p:sp>
      <p:sp>
        <p:nvSpPr>
          <p:cNvPr id="154" name="Plug and play on Replica dataset"/>
          <p:cNvSpPr txBox="1"/>
          <p:nvPr/>
        </p:nvSpPr>
        <p:spPr>
          <a:xfrm>
            <a:off x="5020310" y="857248"/>
            <a:ext cx="14343381" cy="12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Plug and play on Replica dataset</a:t>
            </a:r>
          </a:p>
        </p:txBody>
      </p:sp>
      <p:pic>
        <p:nvPicPr>
          <p:cNvPr id="155" name="logo_huab34e3a76f4e264cb1a9fbbb10d2d632_42520_128x128_fit_mitchellnetravali_3.png" descr="logo_huab34e3a76f4e264cb1a9fbbb10d2d632_42520_128x128_fit_mitchellnetravali_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80196" y="685800"/>
            <a:ext cx="15240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Model       Classic MLP…">
            <a:extLst>
              <a:ext uri="{FF2B5EF4-FFF2-40B4-BE49-F238E27FC236}">
                <a16:creationId xmlns:a16="http://schemas.microsoft.com/office/drawing/2014/main" id="{D3F7610D-691F-D218-E322-B403DF3BD969}"/>
              </a:ext>
            </a:extLst>
          </p:cNvPr>
          <p:cNvSpPr txBox="1"/>
          <p:nvPr/>
        </p:nvSpPr>
        <p:spPr>
          <a:xfrm>
            <a:off x="1742905" y="2549460"/>
            <a:ext cx="6946215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spcBef>
                <a:spcPts val="7400"/>
              </a:spcBef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endParaRPr dirty="0"/>
          </a:p>
        </p:txBody>
      </p:sp>
      <p:sp>
        <p:nvSpPr>
          <p:cNvPr id="9" name="Scene setup">
            <a:extLst>
              <a:ext uri="{FF2B5EF4-FFF2-40B4-BE49-F238E27FC236}">
                <a16:creationId xmlns:a16="http://schemas.microsoft.com/office/drawing/2014/main" id="{164B219E-8A86-6796-982B-AD86CC15E159}"/>
              </a:ext>
            </a:extLst>
          </p:cNvPr>
          <p:cNvSpPr txBox="1"/>
          <p:nvPr/>
        </p:nvSpPr>
        <p:spPr>
          <a:xfrm>
            <a:off x="1742906" y="2641794"/>
            <a:ext cx="805423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CMU Serif Roman Slanted"/>
                <a:ea typeface="CMU Serif Roman Slanted"/>
                <a:cs typeface="CMU Serif Roman Slanted"/>
                <a:sym typeface="CMU Serif Roman Slanted"/>
              </a:defRPr>
            </a:lvl1pPr>
          </a:lstStyle>
          <a:p>
            <a:pPr algn="l"/>
            <a:r>
              <a:rPr lang="en-US" sz="4400" dirty="0"/>
              <a:t>Unseen poses from dataset</a:t>
            </a:r>
            <a:endParaRPr sz="4400" dirty="0"/>
          </a:p>
        </p:txBody>
      </p:sp>
      <p:sp>
        <p:nvSpPr>
          <p:cNvPr id="10" name="Scene setup">
            <a:extLst>
              <a:ext uri="{FF2B5EF4-FFF2-40B4-BE49-F238E27FC236}">
                <a16:creationId xmlns:a16="http://schemas.microsoft.com/office/drawing/2014/main" id="{AFDC2367-3BBA-7AE0-C2BC-CABF7D53A0A2}"/>
              </a:ext>
            </a:extLst>
          </p:cNvPr>
          <p:cNvSpPr txBox="1"/>
          <p:nvPr/>
        </p:nvSpPr>
        <p:spPr>
          <a:xfrm>
            <a:off x="13174002" y="2677704"/>
            <a:ext cx="805423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latin typeface="CMU Serif Roman Slanted"/>
                <a:ea typeface="CMU Serif Roman Slanted"/>
                <a:cs typeface="CMU Serif Roman Slanted"/>
                <a:sym typeface="CMU Serif Roman Slanted"/>
              </a:defRPr>
            </a:lvl1pPr>
          </a:lstStyle>
          <a:p>
            <a:pPr algn="l"/>
            <a:r>
              <a:rPr lang="en-US" sz="4400" dirty="0"/>
              <a:t>Custom unseen poses – 360⁰</a:t>
            </a:r>
            <a:endParaRPr sz="44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video>
            <p:video>
              <p:cMediaNode vol="10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5"/>
          <p:cNvSpPr txBox="1"/>
          <p:nvPr/>
        </p:nvSpPr>
        <p:spPr>
          <a:xfrm>
            <a:off x="21497278" y="12534056"/>
            <a:ext cx="1889836" cy="54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5</a:t>
            </a:r>
          </a:p>
        </p:txBody>
      </p:sp>
      <p:pic>
        <p:nvPicPr>
          <p:cNvPr id="158" name="video_lego_10k_colab.mp4" descr="video_lego_10k_colab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56569" y="4214221"/>
            <a:ext cx="5287557" cy="5287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video_lego_crashed.mp4" descr="video_lego_crashed.mp4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48221" y="4214221"/>
            <a:ext cx="5287558" cy="5287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video_final.mp4" descr="video_final.mp4"/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039874" y="4214221"/>
            <a:ext cx="5287557" cy="528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https://github.com/bmild/nerf/blob/master/tiny_nerf.ipynb"/>
          <p:cNvSpPr txBox="1"/>
          <p:nvPr/>
        </p:nvSpPr>
        <p:spPr>
          <a:xfrm>
            <a:off x="7242176" y="12527706"/>
            <a:ext cx="10324339" cy="55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u="sng">
                <a:solidFill>
                  <a:schemeClr val="accent1">
                    <a:lumOff val="-13575"/>
                  </a:schemeClr>
                </a:solidFill>
                <a:latin typeface="CMU Serif Roman Slanted"/>
                <a:ea typeface="CMU Serif Roman Slanted"/>
                <a:cs typeface="CMU Serif Roman Slanted"/>
                <a:sym typeface="CMU Serif Roman Slanted"/>
                <a:hlinkClick r:id="rId11"/>
              </a:defRPr>
            </a:lvl1pPr>
          </a:lstStyle>
          <a:p>
            <a:pPr>
              <a:defRPr u="none"/>
            </a:pPr>
            <a:r>
              <a:rPr u="sng">
                <a:hlinkClick r:id="rId11"/>
              </a:rPr>
              <a:t>https://github.com/bmild/nerf/blob/master/tiny_nerf.ipynb</a:t>
            </a:r>
          </a:p>
        </p:txBody>
      </p:sp>
      <p:sp>
        <p:nvSpPr>
          <p:cNvPr id="162" name="Trying on Lego dataset"/>
          <p:cNvSpPr txBox="1"/>
          <p:nvPr/>
        </p:nvSpPr>
        <p:spPr>
          <a:xfrm>
            <a:off x="7082282" y="857248"/>
            <a:ext cx="10219437" cy="12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Trying on Lego dataset</a:t>
            </a:r>
          </a:p>
        </p:txBody>
      </p:sp>
      <p:pic>
        <p:nvPicPr>
          <p:cNvPr id="163" name="logo_huab34e3a76f4e264cb1a9fbbb10d2d632_42520_128x128_fit_mitchellnetravali_3.png" descr="logo_huab34e3a76f4e264cb1a9fbbb10d2d632_42520_128x128_fit_mitchellnetravali_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80196" y="685800"/>
            <a:ext cx="15240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cene setup">
            <a:extLst>
              <a:ext uri="{FF2B5EF4-FFF2-40B4-BE49-F238E27FC236}">
                <a16:creationId xmlns:a16="http://schemas.microsoft.com/office/drawing/2014/main" id="{124849DD-EF4F-9F11-1B97-15599DD3C701}"/>
              </a:ext>
            </a:extLst>
          </p:cNvPr>
          <p:cNvSpPr txBox="1"/>
          <p:nvPr/>
        </p:nvSpPr>
        <p:spPr>
          <a:xfrm>
            <a:off x="2056569" y="3244762"/>
            <a:ext cx="2526333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MU Serif Roman Slanted"/>
                <a:ea typeface="CMU Serif Roman Slanted"/>
                <a:cs typeface="CMU Serif Roman Slanted"/>
                <a:sym typeface="CMU Serif Roman Slanted"/>
              </a:defRPr>
            </a:lvl1pPr>
          </a:lstStyle>
          <a:p>
            <a:r>
              <a:rPr lang="en-US" sz="4400" dirty="0"/>
              <a:t>Tiny </a:t>
            </a:r>
            <a:r>
              <a:rPr lang="en-US" sz="4400" dirty="0" err="1"/>
              <a:t>NeRF</a:t>
            </a:r>
            <a:r>
              <a:rPr lang="en-US" sz="4400" dirty="0"/>
              <a:t> </a:t>
            </a:r>
            <a:endParaRPr sz="4400" dirty="0"/>
          </a:p>
        </p:txBody>
      </p:sp>
      <p:sp>
        <p:nvSpPr>
          <p:cNvPr id="10" name="Scene setup">
            <a:extLst>
              <a:ext uri="{FF2B5EF4-FFF2-40B4-BE49-F238E27FC236}">
                <a16:creationId xmlns:a16="http://schemas.microsoft.com/office/drawing/2014/main" id="{8C0381C0-FAE0-754B-7D61-9041F2C49C49}"/>
              </a:ext>
            </a:extLst>
          </p:cNvPr>
          <p:cNvSpPr txBox="1"/>
          <p:nvPr/>
        </p:nvSpPr>
        <p:spPr>
          <a:xfrm>
            <a:off x="9548221" y="3244761"/>
            <a:ext cx="423353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MU Serif Roman Slanted"/>
                <a:ea typeface="CMU Serif Roman Slanted"/>
                <a:cs typeface="CMU Serif Roman Slanted"/>
                <a:sym typeface="CMU Serif Roman Slanted"/>
              </a:defRPr>
            </a:lvl1pPr>
          </a:lstStyle>
          <a:p>
            <a:r>
              <a:rPr lang="en-US" sz="4400" dirty="0"/>
              <a:t>Our </a:t>
            </a:r>
            <a:r>
              <a:rPr lang="en-US" sz="4400" dirty="0" err="1"/>
              <a:t>NeRF</a:t>
            </a:r>
            <a:r>
              <a:rPr lang="en-US" sz="4400" dirty="0"/>
              <a:t> - Failed</a:t>
            </a:r>
            <a:endParaRPr sz="4400" dirty="0"/>
          </a:p>
        </p:txBody>
      </p:sp>
      <p:sp>
        <p:nvSpPr>
          <p:cNvPr id="11" name="Scene setup">
            <a:extLst>
              <a:ext uri="{FF2B5EF4-FFF2-40B4-BE49-F238E27FC236}">
                <a16:creationId xmlns:a16="http://schemas.microsoft.com/office/drawing/2014/main" id="{CD1F86D8-7390-6A7A-54BA-DF253915D29F}"/>
              </a:ext>
            </a:extLst>
          </p:cNvPr>
          <p:cNvSpPr txBox="1"/>
          <p:nvPr/>
        </p:nvSpPr>
        <p:spPr>
          <a:xfrm>
            <a:off x="17039874" y="3244761"/>
            <a:ext cx="449482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MU Serif Roman Slanted"/>
                <a:ea typeface="CMU Serif Roman Slanted"/>
                <a:cs typeface="CMU Serif Roman Slanted"/>
                <a:sym typeface="CMU Serif Roman Slanted"/>
              </a:defRPr>
            </a:lvl1pPr>
          </a:lstStyle>
          <a:p>
            <a:r>
              <a:rPr lang="en-US" sz="4400" dirty="0"/>
              <a:t>Our </a:t>
            </a:r>
            <a:r>
              <a:rPr lang="en-US" sz="4400" dirty="0" err="1"/>
              <a:t>NeRF</a:t>
            </a:r>
            <a:r>
              <a:rPr lang="en-US" sz="4400" dirty="0"/>
              <a:t> - Success</a:t>
            </a:r>
            <a:endParaRPr sz="44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0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  <p:seq concurrent="1" prevAc="none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  <p:video>
              <p:cMediaNode vol="10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seq concurrent="1" prevAc="none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10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seq concurrent="1" prevAc="none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tensorboard_lego.png" descr="tensorboard_le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80" y="-1"/>
            <a:ext cx="21683750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ezgif.com-gif-maker.gif" descr="ezgif.com-gif-maker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590" y="-2499"/>
            <a:ext cx="7345494" cy="73454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cene setup">
            <a:extLst>
              <a:ext uri="{FF2B5EF4-FFF2-40B4-BE49-F238E27FC236}">
                <a16:creationId xmlns:a16="http://schemas.microsoft.com/office/drawing/2014/main" id="{18CAC6E8-6642-4211-7065-790CD337545B}"/>
              </a:ext>
            </a:extLst>
          </p:cNvPr>
          <p:cNvSpPr txBox="1"/>
          <p:nvPr/>
        </p:nvSpPr>
        <p:spPr>
          <a:xfrm>
            <a:off x="17306171" y="7592827"/>
            <a:ext cx="675184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MU Serif Roman Slanted"/>
                <a:ea typeface="CMU Serif Roman Slanted"/>
                <a:cs typeface="CMU Serif Roman Slanted"/>
                <a:sym typeface="CMU Serif Roman Slanted"/>
              </a:defRPr>
            </a:lvl1pPr>
          </a:lstStyle>
          <a:p>
            <a:r>
              <a:rPr lang="en-US" sz="4400" dirty="0"/>
              <a:t>Rendering through iterations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6"/>
          <p:cNvSpPr txBox="1"/>
          <p:nvPr/>
        </p:nvSpPr>
        <p:spPr>
          <a:xfrm>
            <a:off x="21497278" y="12534056"/>
            <a:ext cx="1889836" cy="54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6</a:t>
            </a:r>
          </a:p>
        </p:txBody>
      </p:sp>
      <p:pic>
        <p:nvPicPr>
          <p:cNvPr id="166" name="WhatsApp Image 2022-08-07 at 10.55.35 PM.jpeg" descr="WhatsApp Image 2022-08-07 at 10.55.35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607" y="2545755"/>
            <a:ext cx="11569507" cy="9207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158.jpg" descr="1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915" y="4259791"/>
            <a:ext cx="9238074" cy="519641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ustom PSI:ML8 scene"/>
          <p:cNvSpPr txBox="1"/>
          <p:nvPr/>
        </p:nvSpPr>
        <p:spPr>
          <a:xfrm>
            <a:off x="7022846" y="857248"/>
            <a:ext cx="10338309" cy="12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Custom PSI:ML8 scene</a:t>
            </a:r>
          </a:p>
        </p:txBody>
      </p:sp>
      <p:pic>
        <p:nvPicPr>
          <p:cNvPr id="169" name="logo_huab34e3a76f4e264cb1a9fbbb10d2d632_42520_128x128_fit_mitchellnetravali_3.png" descr="logo_huab34e3a76f4e264cb1a9fbbb10d2d632_42520_128x128_fit_mitchellnetravali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196" y="685800"/>
            <a:ext cx="1524001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Using COLMAP to get image poses"/>
          <p:cNvSpPr txBox="1"/>
          <p:nvPr/>
        </p:nvSpPr>
        <p:spPr>
          <a:xfrm>
            <a:off x="13974661" y="11642313"/>
            <a:ext cx="79717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MU Serif Roman Slanted"/>
                <a:ea typeface="CMU Serif Roman Slanted"/>
                <a:cs typeface="CMU Serif Roman Slanted"/>
                <a:sym typeface="CMU Serif Roman Slanted"/>
              </a:defRPr>
            </a:lvl1pPr>
          </a:lstStyle>
          <a:p>
            <a:r>
              <a:rPr sz="4400" dirty="0"/>
              <a:t>Using COLMAP to get image poses</a:t>
            </a:r>
          </a:p>
        </p:txBody>
      </p:sp>
      <p:sp>
        <p:nvSpPr>
          <p:cNvPr id="171" name="Scene setup"/>
          <p:cNvSpPr txBox="1"/>
          <p:nvPr/>
        </p:nvSpPr>
        <p:spPr>
          <a:xfrm>
            <a:off x="5587358" y="9776190"/>
            <a:ext cx="287097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MU Serif Roman Slanted"/>
                <a:ea typeface="CMU Serif Roman Slanted"/>
                <a:cs typeface="CMU Serif Roman Slanted"/>
                <a:sym typeface="CMU Serif Roman Slanted"/>
              </a:defRPr>
            </a:lvl1pPr>
          </a:lstStyle>
          <a:p>
            <a:r>
              <a:rPr sz="4400" dirty="0"/>
              <a:t>Scene setup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6"/>
          <p:cNvSpPr txBox="1"/>
          <p:nvPr/>
        </p:nvSpPr>
        <p:spPr>
          <a:xfrm>
            <a:off x="21497278" y="12534056"/>
            <a:ext cx="1889836" cy="54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t>6</a:t>
            </a:r>
          </a:p>
        </p:txBody>
      </p:sp>
      <p:sp>
        <p:nvSpPr>
          <p:cNvPr id="168" name="Custom PSI:ML8 scene"/>
          <p:cNvSpPr txBox="1"/>
          <p:nvPr/>
        </p:nvSpPr>
        <p:spPr>
          <a:xfrm>
            <a:off x="7022846" y="857248"/>
            <a:ext cx="10338309" cy="128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latin typeface="CMU Bright Roman"/>
                <a:ea typeface="CMU Bright Roman"/>
                <a:cs typeface="CMU Bright Roman"/>
                <a:sym typeface="CMU Bright Roman"/>
              </a:defRPr>
            </a:lvl1pPr>
          </a:lstStyle>
          <a:p>
            <a:r>
              <a:rPr dirty="0"/>
              <a:t>Custom PSI:ML8 scene</a:t>
            </a:r>
          </a:p>
        </p:txBody>
      </p:sp>
      <p:pic>
        <p:nvPicPr>
          <p:cNvPr id="169" name="logo_huab34e3a76f4e264cb1a9fbbb10d2d632_42520_128x128_fit_mitchellnetravali_3.png" descr="logo_huab34e3a76f4e264cb1a9fbbb10d2d632_42520_128x128_fit_mitchellnetravali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196" y="685800"/>
            <a:ext cx="1524001" cy="162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close up of a dog&#10;&#10;Description automatically generated with low confidence">
            <a:extLst>
              <a:ext uri="{FF2B5EF4-FFF2-40B4-BE49-F238E27FC236}">
                <a16:creationId xmlns:a16="http://schemas.microsoft.com/office/drawing/2014/main" id="{E1FC774C-1E34-4543-93E1-D8A08316E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238" y="3023028"/>
            <a:ext cx="6126319" cy="3433963"/>
          </a:xfrm>
          <a:prstGeom prst="rect">
            <a:avLst/>
          </a:prstGeom>
        </p:spPr>
      </p:pic>
      <p:pic>
        <p:nvPicPr>
          <p:cNvPr id="6" name="Picture 5" descr="A close up of a dog&#10;&#10;Description automatically generated with low confidence">
            <a:extLst>
              <a:ext uri="{FF2B5EF4-FFF2-40B4-BE49-F238E27FC236}">
                <a16:creationId xmlns:a16="http://schemas.microsoft.com/office/drawing/2014/main" id="{585AA095-EC61-36F3-E059-6144A92F4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78" y="3023028"/>
            <a:ext cx="6126319" cy="3433963"/>
          </a:xfrm>
          <a:prstGeom prst="rect">
            <a:avLst/>
          </a:prstGeom>
        </p:spPr>
      </p:pic>
      <p:sp>
        <p:nvSpPr>
          <p:cNvPr id="17" name="Model       Classic MLP…">
            <a:extLst>
              <a:ext uri="{FF2B5EF4-FFF2-40B4-BE49-F238E27FC236}">
                <a16:creationId xmlns:a16="http://schemas.microsoft.com/office/drawing/2014/main" id="{43F41C71-6BC3-9CEB-5E79-0645515FC54E}"/>
              </a:ext>
            </a:extLst>
          </p:cNvPr>
          <p:cNvSpPr txBox="1"/>
          <p:nvPr/>
        </p:nvSpPr>
        <p:spPr>
          <a:xfrm>
            <a:off x="5358685" y="2311400"/>
            <a:ext cx="96377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spcBef>
                <a:spcPts val="7400"/>
              </a:spcBef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lang="en-US" sz="3600" dirty="0"/>
              <a:t>5k</a:t>
            </a:r>
            <a:endParaRPr sz="3600" dirty="0"/>
          </a:p>
        </p:txBody>
      </p:sp>
      <p:sp>
        <p:nvSpPr>
          <p:cNvPr id="18" name="Model       Classic MLP…">
            <a:extLst>
              <a:ext uri="{FF2B5EF4-FFF2-40B4-BE49-F238E27FC236}">
                <a16:creationId xmlns:a16="http://schemas.microsoft.com/office/drawing/2014/main" id="{8FA6E368-FEAE-2A93-35B6-BED6A1A569E3}"/>
              </a:ext>
            </a:extLst>
          </p:cNvPr>
          <p:cNvSpPr txBox="1"/>
          <p:nvPr/>
        </p:nvSpPr>
        <p:spPr>
          <a:xfrm>
            <a:off x="11585509" y="2366438"/>
            <a:ext cx="96377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spcBef>
                <a:spcPts val="7400"/>
              </a:spcBef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lang="en-US" sz="3600" dirty="0"/>
              <a:t>10k</a:t>
            </a:r>
            <a:endParaRPr sz="3600" dirty="0"/>
          </a:p>
        </p:txBody>
      </p:sp>
      <p:pic>
        <p:nvPicPr>
          <p:cNvPr id="9" name="Picture 8" descr="A close up of a cat&#10;&#10;Description automatically generated with low confidence">
            <a:extLst>
              <a:ext uri="{FF2B5EF4-FFF2-40B4-BE49-F238E27FC236}">
                <a16:creationId xmlns:a16="http://schemas.microsoft.com/office/drawing/2014/main" id="{19A5D2CB-2825-09FE-7A22-7A75F6E5E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78" y="7259010"/>
            <a:ext cx="6193898" cy="3471843"/>
          </a:xfrm>
          <a:prstGeom prst="rect">
            <a:avLst/>
          </a:prstGeom>
        </p:spPr>
      </p:pic>
      <p:pic>
        <p:nvPicPr>
          <p:cNvPr id="13" name="Picture 12" descr="A picture containing blurry&#10;&#10;Description automatically generated">
            <a:extLst>
              <a:ext uri="{FF2B5EF4-FFF2-40B4-BE49-F238E27FC236}">
                <a16:creationId xmlns:a16="http://schemas.microsoft.com/office/drawing/2014/main" id="{176F40CE-AE8C-8674-850B-208725EC7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296" y="3023028"/>
            <a:ext cx="6126319" cy="3433963"/>
          </a:xfrm>
          <a:prstGeom prst="rect">
            <a:avLst/>
          </a:prstGeom>
        </p:spPr>
      </p:pic>
      <p:sp>
        <p:nvSpPr>
          <p:cNvPr id="23" name="Model       Classic MLP…">
            <a:extLst>
              <a:ext uri="{FF2B5EF4-FFF2-40B4-BE49-F238E27FC236}">
                <a16:creationId xmlns:a16="http://schemas.microsoft.com/office/drawing/2014/main" id="{6744D762-D6C9-26A5-EE4C-1F2B054BB88D}"/>
              </a:ext>
            </a:extLst>
          </p:cNvPr>
          <p:cNvSpPr txBox="1"/>
          <p:nvPr/>
        </p:nvSpPr>
        <p:spPr>
          <a:xfrm>
            <a:off x="18061539" y="2366438"/>
            <a:ext cx="96377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spcBef>
                <a:spcPts val="7400"/>
              </a:spcBef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lang="en-US" sz="3600" dirty="0"/>
              <a:t>15k</a:t>
            </a:r>
            <a:endParaRPr sz="3600" dirty="0"/>
          </a:p>
        </p:txBody>
      </p:sp>
      <p:sp>
        <p:nvSpPr>
          <p:cNvPr id="24" name="Model       Classic MLP…">
            <a:extLst>
              <a:ext uri="{FF2B5EF4-FFF2-40B4-BE49-F238E27FC236}">
                <a16:creationId xmlns:a16="http://schemas.microsoft.com/office/drawing/2014/main" id="{2EC9D686-8FE7-345F-90F7-8C5F3ED15278}"/>
              </a:ext>
            </a:extLst>
          </p:cNvPr>
          <p:cNvSpPr txBox="1"/>
          <p:nvPr/>
        </p:nvSpPr>
        <p:spPr>
          <a:xfrm>
            <a:off x="5137239" y="6602420"/>
            <a:ext cx="96377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spcBef>
                <a:spcPts val="7400"/>
              </a:spcBef>
              <a:defRPr sz="5600" b="0">
                <a:latin typeface="CMU Bright Roman"/>
                <a:ea typeface="CMU Bright Roman"/>
                <a:cs typeface="CMU Bright Roman"/>
                <a:sym typeface="CMU Bright Roman"/>
              </a:defRPr>
            </a:pPr>
            <a:r>
              <a:rPr lang="en-US" sz="3600" dirty="0"/>
              <a:t>20k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52977445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218</Words>
  <Application>Microsoft Office PowerPoint</Application>
  <PresentationFormat>Custom</PresentationFormat>
  <Paragraphs>51</Paragraphs>
  <Slides>11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Cambria Math</vt:lpstr>
      <vt:lpstr>CMU Bright Roman</vt:lpstr>
      <vt:lpstr>CMU Serif Roman Slanted</vt:lpstr>
      <vt:lpstr>Helvetica Neue</vt:lpstr>
      <vt:lpstr>Helvetica Neue Light</vt:lpstr>
      <vt:lpstr>Helvetica Neue Medium</vt:lpstr>
      <vt:lpstr>White</vt:lpstr>
      <vt:lpstr>NeRF - Neural Radiance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 - Neural Radiance Fields</dc:title>
  <cp:lastModifiedBy>Јован Дмитровић</cp:lastModifiedBy>
  <cp:revision>13</cp:revision>
  <dcterms:modified xsi:type="dcterms:W3CDTF">2022-08-08T09:56:38Z</dcterms:modified>
</cp:coreProperties>
</file>